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sldIdLst>
    <p:sldId id="257" r:id="rId2"/>
    <p:sldId id="265" r:id="rId3"/>
    <p:sldId id="283" r:id="rId4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中等深淺樣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中等深淺樣式 2 - 輔色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40"/>
    <p:restoredTop sz="94803"/>
  </p:normalViewPr>
  <p:slideViewPr>
    <p:cSldViewPr snapToGrid="0" snapToObjects="1">
      <p:cViewPr varScale="1">
        <p:scale>
          <a:sx n="117" d="100"/>
          <a:sy n="117" d="100"/>
        </p:scale>
        <p:origin x="368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98FA0F-C59A-7544-897C-4762C7FEFF89}" type="datetimeFigureOut">
              <a:rPr kumimoji="1" lang="zh-TW" altLang="en-US" smtClean="0"/>
              <a:t>2019/9/22</a:t>
            </a:fld>
            <a:endParaRPr kumimoji="1" lang="zh-TW" altLang="en-US"/>
          </a:p>
        </p:txBody>
      </p:sp>
      <p:sp>
        <p:nvSpPr>
          <p:cNvPr id="4" name="投影片影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B1A388-60C9-6146-9178-04947FD35D72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4616677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B1A388-60C9-6146-9178-04947FD35D72}" type="slidenum">
              <a:rPr kumimoji="1" lang="zh-TW" altLang="en-US" smtClean="0"/>
              <a:t>1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1845202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zh-TW" altLang="en-US"/>
              <a:t>按一下以編輯母片副標題樣式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97F25-A277-4449-95C8-D137E2422227}" type="datetimeFigureOut">
              <a:rPr kumimoji="1" lang="zh-TW" altLang="en-US" smtClean="0"/>
              <a:t>2019/9/22</a:t>
            </a:fld>
            <a:endParaRPr kumimoji="1"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0A153-B267-534F-A8D1-B291F03039D6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5007953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97F25-A277-4449-95C8-D137E2422227}" type="datetimeFigureOut">
              <a:rPr kumimoji="1" lang="zh-TW" altLang="en-US" smtClean="0"/>
              <a:t>2019/9/22</a:t>
            </a:fld>
            <a:endParaRPr kumimoji="1"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0A153-B267-534F-A8D1-B291F03039D6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5375230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垂直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97F25-A277-4449-95C8-D137E2422227}" type="datetimeFigureOut">
              <a:rPr kumimoji="1" lang="zh-TW" altLang="en-US" smtClean="0"/>
              <a:t>2019/9/22</a:t>
            </a:fld>
            <a:endParaRPr kumimoji="1"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0A153-B267-534F-A8D1-B291F03039D6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4793114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97F25-A277-4449-95C8-D137E2422227}" type="datetimeFigureOut">
              <a:rPr kumimoji="1" lang="zh-TW" altLang="en-US" smtClean="0"/>
              <a:t>2019/9/22</a:t>
            </a:fld>
            <a:endParaRPr kumimoji="1"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0A153-B267-534F-A8D1-B291F03039D6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5904200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97F25-A277-4449-95C8-D137E2422227}" type="datetimeFigureOut">
              <a:rPr kumimoji="1" lang="zh-TW" altLang="en-US" smtClean="0"/>
              <a:t>2019/9/22</a:t>
            </a:fld>
            <a:endParaRPr kumimoji="1"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0A153-B267-534F-A8D1-B291F03039D6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9161042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97F25-A277-4449-95C8-D137E2422227}" type="datetimeFigureOut">
              <a:rPr kumimoji="1" lang="zh-TW" altLang="en-US" smtClean="0"/>
              <a:t>2019/9/22</a:t>
            </a:fld>
            <a:endParaRPr kumimoji="1"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0A153-B267-534F-A8D1-B291F03039D6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2985189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97F25-A277-4449-95C8-D137E2422227}" type="datetimeFigureOut">
              <a:rPr kumimoji="1" lang="zh-TW" altLang="en-US" smtClean="0"/>
              <a:t>2019/9/22</a:t>
            </a:fld>
            <a:endParaRPr kumimoji="1"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0A153-B267-534F-A8D1-B291F03039D6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6868319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97F25-A277-4449-95C8-D137E2422227}" type="datetimeFigureOut">
              <a:rPr kumimoji="1" lang="zh-TW" altLang="en-US" smtClean="0"/>
              <a:t>2019/9/22</a:t>
            </a:fld>
            <a:endParaRPr kumimoji="1"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0A153-B267-534F-A8D1-B291F03039D6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8595440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97F25-A277-4449-95C8-D137E2422227}" type="datetimeFigureOut">
              <a:rPr kumimoji="1" lang="zh-TW" altLang="en-US" smtClean="0"/>
              <a:t>2019/9/22</a:t>
            </a:fld>
            <a:endParaRPr kumimoji="1"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0A153-B267-534F-A8D1-B291F03039D6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2342373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97F25-A277-4449-95C8-D137E2422227}" type="datetimeFigureOut">
              <a:rPr kumimoji="1" lang="zh-TW" altLang="en-US" smtClean="0"/>
              <a:t>2019/9/22</a:t>
            </a:fld>
            <a:endParaRPr kumimoji="1"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0A153-B267-534F-A8D1-B291F03039D6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4893139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97F25-A277-4449-95C8-D137E2422227}" type="datetimeFigureOut">
              <a:rPr kumimoji="1" lang="zh-TW" altLang="en-US" smtClean="0"/>
              <a:t>2019/9/22</a:t>
            </a:fld>
            <a:endParaRPr kumimoji="1"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0A153-B267-534F-A8D1-B291F03039D6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1850598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497F25-A277-4449-95C8-D137E2422227}" type="datetimeFigureOut">
              <a:rPr kumimoji="1" lang="zh-TW" altLang="en-US" smtClean="0"/>
              <a:t>2019/9/22</a:t>
            </a:fld>
            <a:endParaRPr kumimoji="1"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70A153-B267-534F-A8D1-B291F03039D6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6532185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63046" y="81193"/>
            <a:ext cx="7675093" cy="490048"/>
          </a:xfrm>
        </p:spPr>
        <p:txBody>
          <a:bodyPr>
            <a:noAutofit/>
          </a:bodyPr>
          <a:lstStyle/>
          <a:p>
            <a:r>
              <a:rPr kumimoji="1" lang="en-US" altLang="zh-TW" sz="2000" b="1" dirty="0">
                <a:solidFill>
                  <a:schemeClr val="bg1"/>
                </a:solidFill>
                <a:highlight>
                  <a:srgbClr val="000000"/>
                </a:highlight>
                <a:latin typeface="微軟正黑體" panose="020B0604030504040204" pitchFamily="34" charset="-120"/>
                <a:ea typeface="微軟正黑體" panose="020B0604030504040204" pitchFamily="34" charset="-120"/>
                <a:cs typeface="Heiti TC Light" charset="-120"/>
              </a:rPr>
              <a:t>2019</a:t>
            </a:r>
            <a:r>
              <a:rPr kumimoji="1" lang="zh-TW" altLang="en-US" sz="2000" b="1" dirty="0">
                <a:solidFill>
                  <a:schemeClr val="bg1"/>
                </a:solidFill>
                <a:highlight>
                  <a:srgbClr val="000000"/>
                </a:highlight>
                <a:latin typeface="微軟正黑體" panose="020B0604030504040204" pitchFamily="34" charset="-120"/>
                <a:ea typeface="微軟正黑體" panose="020B0604030504040204" pitchFamily="34" charset="-120"/>
                <a:cs typeface="Heiti TC Light" charset="-120"/>
              </a:rPr>
              <a:t> </a:t>
            </a:r>
            <a:r>
              <a:rPr kumimoji="1" lang="zh-TW" altLang="en-US" sz="2000" b="1" dirty="0">
                <a:solidFill>
                  <a:schemeClr val="bg1"/>
                </a:solidFill>
                <a:highlight>
                  <a:srgbClr val="000000"/>
                </a:highlight>
                <a:latin typeface="Microsoft JhengHei" panose="020B0604030504040204" pitchFamily="34" charset="-120"/>
                <a:ea typeface="Microsoft JhengHei" panose="020B0604030504040204" pitchFamily="34" charset="-120"/>
                <a:cs typeface="Heiti TC Light" charset="-120"/>
              </a:rPr>
              <a:t>台北</a:t>
            </a:r>
            <a:r>
              <a:rPr kumimoji="1" lang="zh-TW" altLang="en-US" sz="2000" b="1" dirty="0">
                <a:solidFill>
                  <a:schemeClr val="bg1"/>
                </a:solidFill>
                <a:highlight>
                  <a:srgbClr val="000000"/>
                </a:highlight>
                <a:latin typeface="微軟正黑體" panose="020B0604030504040204" pitchFamily="34" charset="-120"/>
                <a:ea typeface="微軟正黑體" panose="020B0604030504040204" pitchFamily="34" charset="-120"/>
                <a:cs typeface="Heiti TC Light" charset="-120"/>
              </a:rPr>
              <a:t>插畫藝術節 </a:t>
            </a:r>
            <a:r>
              <a:rPr kumimoji="1" lang="en-US" altLang="zh-TW" sz="2000" b="1" dirty="0">
                <a:solidFill>
                  <a:schemeClr val="bg1"/>
                </a:solidFill>
                <a:highlight>
                  <a:srgbClr val="000000"/>
                </a:highlight>
                <a:latin typeface="微軟正黑體" panose="020B0604030504040204" pitchFamily="34" charset="-120"/>
                <a:ea typeface="微軟正黑體" panose="020B0604030504040204" pitchFamily="34" charset="-120"/>
                <a:cs typeface="Heiti TC Light" charset="-120"/>
              </a:rPr>
              <a:t>Taipei Illustration Fair</a:t>
            </a:r>
            <a:r>
              <a:rPr kumimoji="1" lang="zh-TW" altLang="en-US" sz="2000" b="1" dirty="0">
                <a:solidFill>
                  <a:schemeClr val="bg1"/>
                </a:solidFill>
                <a:highlight>
                  <a:srgbClr val="000000"/>
                </a:highlight>
                <a:latin typeface="微軟正黑體" panose="020B0604030504040204" pitchFamily="34" charset="-120"/>
                <a:ea typeface="微軟正黑體" panose="020B0604030504040204" pitchFamily="34" charset="-120"/>
                <a:cs typeface="Heiti TC Light" charset="-120"/>
              </a:rPr>
              <a:t> </a:t>
            </a:r>
            <a:r>
              <a:rPr kumimoji="1" lang="en-US" altLang="zh-TW" sz="2000" b="1" dirty="0">
                <a:solidFill>
                  <a:schemeClr val="bg1"/>
                </a:solidFill>
                <a:highlight>
                  <a:srgbClr val="000000"/>
                </a:highlight>
                <a:latin typeface="微軟正黑體" panose="020B0604030504040204" pitchFamily="34" charset="-120"/>
                <a:ea typeface="微軟正黑體" panose="020B0604030504040204" pitchFamily="34" charset="-120"/>
                <a:cs typeface="Heiti TC Light" charset="-120"/>
              </a:rPr>
              <a:t>Application Form</a:t>
            </a:r>
            <a:endParaRPr kumimoji="1" lang="zh-TW" altLang="en-US" sz="2000" b="1" dirty="0">
              <a:solidFill>
                <a:schemeClr val="bg1"/>
              </a:solidFill>
              <a:highlight>
                <a:srgbClr val="000000"/>
              </a:highlight>
              <a:latin typeface="微軟正黑體" panose="020B0604030504040204" pitchFamily="34" charset="-120"/>
              <a:ea typeface="微軟正黑體" panose="020B0604030504040204" pitchFamily="34" charset="-120"/>
              <a:cs typeface="Heiti TC Light" charset="-120"/>
            </a:endParaRPr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54508870"/>
              </p:ext>
            </p:extLst>
          </p:nvPr>
        </p:nvGraphicFramePr>
        <p:xfrm>
          <a:off x="350728" y="521137"/>
          <a:ext cx="11486368" cy="5715575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27376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001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2752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22106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96787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sz="1400" b="1" i="0" kern="100" dirty="0">
                          <a:solidFill>
                            <a:schemeClr val="tx1"/>
                          </a:solidFill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  <a:cs typeface="Heiti TC Light" charset="-120"/>
                        </a:rPr>
                        <a:t>申請人姓名</a:t>
                      </a:r>
                      <a:endParaRPr lang="en-US" altLang="zh-TW" sz="1400" b="1" i="0" kern="100" dirty="0">
                        <a:solidFill>
                          <a:schemeClr val="tx1"/>
                        </a:solidFill>
                        <a:effectLst/>
                        <a:latin typeface="Microsoft JhengHei" panose="020B0604030504040204" pitchFamily="34" charset="-120"/>
                        <a:ea typeface="Microsoft JhengHei" panose="020B0604030504040204" pitchFamily="34" charset="-120"/>
                        <a:cs typeface="Heiti TC Light" charset="-12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200" b="1" kern="100" dirty="0">
                          <a:solidFill>
                            <a:schemeClr val="tx1"/>
                          </a:solidFill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  <a:cs typeface="Heiti TC Light" charset="-120"/>
                        </a:rPr>
                        <a:t>Applicant Name</a:t>
                      </a:r>
                      <a:endParaRPr lang="zh-TW" altLang="zh-TW" sz="1200" b="1" kern="100" dirty="0">
                        <a:solidFill>
                          <a:schemeClr val="tx1"/>
                        </a:solidFill>
                        <a:effectLst/>
                        <a:latin typeface="Microsoft JhengHei" panose="020B0604030504040204" pitchFamily="34" charset="-120"/>
                        <a:ea typeface="Microsoft JhengHei" panose="020B0604030504040204" pitchFamily="34" charset="-120"/>
                        <a:cs typeface="Heiti TC Light" charset="-120"/>
                      </a:endParaRPr>
                    </a:p>
                  </a:txBody>
                  <a:tcPr marL="68580" marR="68580" marT="5397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1000" b="0" i="0" kern="100" dirty="0">
                        <a:solidFill>
                          <a:schemeClr val="tx1"/>
                        </a:solidFill>
                        <a:effectLst/>
                        <a:latin typeface="Microsoft JhengHei" panose="020B0604030504040204" pitchFamily="34" charset="-120"/>
                        <a:ea typeface="Microsoft JhengHei" panose="020B0604030504040204" pitchFamily="34" charset="-120"/>
                        <a:cs typeface="Heiti TC Light" charset="-120"/>
                      </a:endParaRPr>
                    </a:p>
                  </a:txBody>
                  <a:tcPr marL="68580" marR="68580" marT="5397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altLang="zh-TW" sz="1400" b="1" i="0" kern="100" dirty="0">
                          <a:solidFill>
                            <a:schemeClr val="tx1"/>
                          </a:solidFill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  <a:cs typeface="Heiti TC Light" charset="-120"/>
                        </a:rPr>
                        <a:t>申請人身分證號</a:t>
                      </a:r>
                      <a:endParaRPr lang="en-US" altLang="zh-TW" sz="1400" b="1" i="0" kern="100" dirty="0">
                        <a:solidFill>
                          <a:schemeClr val="tx1"/>
                        </a:solidFill>
                        <a:effectLst/>
                        <a:latin typeface="Microsoft JhengHei" panose="020B0604030504040204" pitchFamily="34" charset="-120"/>
                        <a:ea typeface="Microsoft JhengHei" panose="020B0604030504040204" pitchFamily="34" charset="-120"/>
                        <a:cs typeface="Heiti TC Light" charset="-12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000" b="1" kern="100" dirty="0">
                          <a:solidFill>
                            <a:schemeClr val="tx1"/>
                          </a:solidFill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  <a:cs typeface="Heiti TC Light" charset="-120"/>
                        </a:rPr>
                        <a:t>Applicant ID Number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altLang="zh-TW" sz="1000" b="0" i="0" kern="100" dirty="0">
                          <a:solidFill>
                            <a:schemeClr val="tx1"/>
                          </a:solidFill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  <a:cs typeface="Heiti TC Light" charset="-120"/>
                        </a:rPr>
                        <a:t>（外籍人士請填護照號碼）</a:t>
                      </a:r>
                      <a:endParaRPr lang="en-US" altLang="zh-TW" sz="1000" b="0" i="0" kern="100" dirty="0">
                        <a:solidFill>
                          <a:schemeClr val="tx1"/>
                        </a:solidFill>
                        <a:effectLst/>
                        <a:latin typeface="Microsoft JhengHei" panose="020B0604030504040204" pitchFamily="34" charset="-120"/>
                        <a:ea typeface="Microsoft JhengHei" panose="020B0604030504040204" pitchFamily="34" charset="-120"/>
                        <a:cs typeface="Heiti TC Light" charset="-12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altLang="zh-TW" sz="1000" b="0" kern="100" dirty="0">
                          <a:solidFill>
                            <a:schemeClr val="tx1"/>
                          </a:solidFill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  <a:cs typeface="Heiti TC Light" charset="-120"/>
                        </a:rPr>
                        <a:t>(Passport</a:t>
                      </a:r>
                      <a:r>
                        <a:rPr lang="en-US" altLang="zh-TW" sz="1000" b="0" kern="100" baseline="0" dirty="0">
                          <a:solidFill>
                            <a:schemeClr val="tx1"/>
                          </a:solidFill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  <a:cs typeface="Heiti TC Light" charset="-120"/>
                        </a:rPr>
                        <a:t> Number for Foreign Applicants)</a:t>
                      </a:r>
                      <a:endParaRPr lang="zh-TW" altLang="zh-TW" sz="1000" b="0" kern="100" dirty="0">
                        <a:solidFill>
                          <a:schemeClr val="tx1"/>
                        </a:solidFill>
                        <a:effectLst/>
                        <a:latin typeface="Microsoft JhengHei" panose="020B0604030504040204" pitchFamily="34" charset="-120"/>
                        <a:ea typeface="Microsoft JhengHei" panose="020B0604030504040204" pitchFamily="34" charset="-120"/>
                        <a:cs typeface="Heiti TC Light" charset="-120"/>
                      </a:endParaRPr>
                    </a:p>
                  </a:txBody>
                  <a:tcPr marL="68580" marR="68580" marT="5397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1200" b="0" i="0" kern="100" dirty="0">
                        <a:solidFill>
                          <a:schemeClr val="tx1"/>
                        </a:solidFill>
                        <a:effectLst/>
                        <a:latin typeface="Microsoft JhengHei" panose="020B0604030504040204" pitchFamily="34" charset="-120"/>
                        <a:ea typeface="Microsoft JhengHei" panose="020B0604030504040204" pitchFamily="34" charset="-120"/>
                        <a:cs typeface="Heiti TC Light" charset="-120"/>
                      </a:endParaRPr>
                    </a:p>
                  </a:txBody>
                  <a:tcPr marL="68580" marR="68580" marT="5397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6662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altLang="zh-TW" sz="1200" b="1" i="0" kern="100" dirty="0">
                          <a:solidFill>
                            <a:schemeClr val="tx1"/>
                          </a:solidFill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  <a:cs typeface="Heiti TC Light" charset="-120"/>
                        </a:rPr>
                        <a:t>展出姓名／團名</a:t>
                      </a:r>
                      <a:endParaRPr lang="en-US" altLang="zh-TW" sz="1200" b="1" i="0" kern="100" dirty="0">
                        <a:solidFill>
                          <a:schemeClr val="tx1"/>
                        </a:solidFill>
                        <a:effectLst/>
                        <a:latin typeface="Microsoft JhengHei" panose="020B0604030504040204" pitchFamily="34" charset="-120"/>
                        <a:ea typeface="Microsoft JhengHei" panose="020B0604030504040204" pitchFamily="34" charset="-120"/>
                        <a:cs typeface="Heiti TC Light" charset="-12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200" b="1" kern="100" dirty="0">
                          <a:solidFill>
                            <a:schemeClr val="tx1"/>
                          </a:solidFill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  <a:cs typeface="Heiti TC Light" charset="-120"/>
                        </a:rPr>
                        <a:t>Exhibition/Group Name</a:t>
                      </a:r>
                      <a:endParaRPr lang="en-US" altLang="zh-TW" sz="1200" b="1" i="0" kern="100" dirty="0">
                        <a:solidFill>
                          <a:schemeClr val="tx1"/>
                        </a:solidFill>
                        <a:effectLst/>
                        <a:latin typeface="Microsoft JhengHei" panose="020B0604030504040204" pitchFamily="34" charset="-120"/>
                        <a:ea typeface="Microsoft JhengHei" panose="020B0604030504040204" pitchFamily="34" charset="-120"/>
                        <a:cs typeface="Heiti TC Light" charset="-12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TW" sz="1200" b="0" i="0" kern="100" dirty="0">
                          <a:solidFill>
                            <a:schemeClr val="tx1"/>
                          </a:solidFill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  <a:cs typeface="Heiti TC Light" charset="-120"/>
                        </a:rPr>
                        <a:t>*</a:t>
                      </a:r>
                      <a:r>
                        <a:rPr lang="zh-TW" altLang="zh-TW" sz="1200" b="0" i="0" kern="100" dirty="0">
                          <a:solidFill>
                            <a:schemeClr val="tx1"/>
                          </a:solidFill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  <a:cs typeface="Heiti TC Light" charset="-120"/>
                        </a:rPr>
                        <a:t>與申請人姓名不同，請務必填寫</a:t>
                      </a:r>
                      <a:endParaRPr lang="en-US" altLang="zh-TW" sz="1200" b="0" i="0" kern="100" dirty="0">
                        <a:solidFill>
                          <a:schemeClr val="tx1"/>
                        </a:solidFill>
                        <a:effectLst/>
                        <a:latin typeface="Microsoft JhengHei" panose="020B0604030504040204" pitchFamily="34" charset="-120"/>
                        <a:ea typeface="Microsoft JhengHei" panose="020B0604030504040204" pitchFamily="34" charset="-120"/>
                        <a:cs typeface="Heiti TC Light" charset="-12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200" b="0" kern="100" dirty="0">
                          <a:solidFill>
                            <a:schemeClr val="tx1"/>
                          </a:solidFill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  <a:cs typeface="Heiti TC Light" charset="-120"/>
                        </a:rPr>
                        <a:t>*</a:t>
                      </a:r>
                      <a:r>
                        <a:rPr lang="en-US" altLang="zh-TW" sz="1200" b="0" kern="100" dirty="0">
                          <a:solidFill>
                            <a:schemeClr val="tx1"/>
                          </a:solidFill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  <a:cs typeface="Heiti TC Light" charset="-120"/>
                        </a:rPr>
                        <a:t>please fill in if different from applicant</a:t>
                      </a:r>
                      <a:endParaRPr lang="zh-TW" altLang="zh-TW" sz="1200" b="0" kern="100" dirty="0">
                        <a:solidFill>
                          <a:schemeClr val="tx1"/>
                        </a:solidFill>
                        <a:effectLst/>
                        <a:latin typeface="Microsoft JhengHei" panose="020B0604030504040204" pitchFamily="34" charset="-120"/>
                        <a:ea typeface="Microsoft JhengHei" panose="020B0604030504040204" pitchFamily="34" charset="-120"/>
                        <a:cs typeface="Heiti TC Light" charset="-120"/>
                      </a:endParaRPr>
                    </a:p>
                  </a:txBody>
                  <a:tcPr marL="68580" marR="68580" marT="5397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1000" b="0" i="0" kern="100" dirty="0">
                        <a:solidFill>
                          <a:schemeClr val="tx1"/>
                        </a:solidFill>
                        <a:effectLst/>
                        <a:latin typeface="Microsoft JhengHei" panose="020B0604030504040204" pitchFamily="34" charset="-120"/>
                        <a:ea typeface="Microsoft JhengHei" panose="020B0604030504040204" pitchFamily="34" charset="-120"/>
                        <a:cs typeface="Heiti TC Light" charset="-120"/>
                      </a:endParaRPr>
                    </a:p>
                  </a:txBody>
                  <a:tcPr marL="68580" marR="68580" marT="5397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altLang="zh-TW" sz="1400" b="1" i="0" kern="100" dirty="0">
                          <a:solidFill>
                            <a:schemeClr val="tx1"/>
                          </a:solidFill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  <a:cs typeface="Heiti TC Light" charset="-120"/>
                        </a:rPr>
                        <a:t>國籍</a:t>
                      </a:r>
                      <a:endParaRPr lang="en-US" altLang="zh-TW" sz="1400" b="1" i="0" kern="100" dirty="0">
                        <a:solidFill>
                          <a:schemeClr val="tx1"/>
                        </a:solidFill>
                        <a:effectLst/>
                        <a:latin typeface="Microsoft JhengHei" panose="020B0604030504040204" pitchFamily="34" charset="-120"/>
                        <a:ea typeface="Microsoft JhengHei" panose="020B0604030504040204" pitchFamily="34" charset="-120"/>
                        <a:cs typeface="Heiti TC Light" charset="-12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200" b="1" kern="100" dirty="0">
                          <a:solidFill>
                            <a:schemeClr val="tx1"/>
                          </a:solidFill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  <a:cs typeface="Heiti TC Light" charset="-120"/>
                        </a:rPr>
                        <a:t>Nationality</a:t>
                      </a:r>
                      <a:endParaRPr lang="zh-TW" altLang="zh-TW" sz="1200" b="1" kern="100" dirty="0">
                        <a:solidFill>
                          <a:schemeClr val="tx1"/>
                        </a:solidFill>
                        <a:effectLst/>
                        <a:latin typeface="Microsoft JhengHei" panose="020B0604030504040204" pitchFamily="34" charset="-120"/>
                        <a:ea typeface="Microsoft JhengHei" panose="020B0604030504040204" pitchFamily="34" charset="-120"/>
                        <a:cs typeface="Heiti TC Light" charset="-120"/>
                      </a:endParaRPr>
                    </a:p>
                  </a:txBody>
                  <a:tcPr marL="68580" marR="68580" marT="5397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1200" b="0" i="0" kern="100" dirty="0">
                        <a:solidFill>
                          <a:schemeClr val="tx1"/>
                        </a:solidFill>
                        <a:effectLst/>
                        <a:latin typeface="Microsoft JhengHei" panose="020B0604030504040204" pitchFamily="34" charset="-120"/>
                        <a:ea typeface="Microsoft JhengHei" panose="020B0604030504040204" pitchFamily="34" charset="-120"/>
                        <a:cs typeface="Heiti TC Light" charset="-120"/>
                      </a:endParaRPr>
                    </a:p>
                  </a:txBody>
                  <a:tcPr marL="68580" marR="68580" marT="5397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128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sz="1400" b="1" i="0" kern="100" dirty="0">
                          <a:solidFill>
                            <a:schemeClr val="tx1"/>
                          </a:solidFill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  <a:cs typeface="Heiti TC Light" charset="-120"/>
                        </a:rPr>
                        <a:t>連絡電話</a:t>
                      </a:r>
                      <a:endParaRPr lang="en-US" altLang="zh-TW" sz="1400" b="1" i="0" kern="100" dirty="0">
                        <a:solidFill>
                          <a:schemeClr val="tx1"/>
                        </a:solidFill>
                        <a:effectLst/>
                        <a:latin typeface="Microsoft JhengHei" panose="020B0604030504040204" pitchFamily="34" charset="-120"/>
                        <a:ea typeface="Microsoft JhengHei" panose="020B0604030504040204" pitchFamily="34" charset="-120"/>
                        <a:cs typeface="Heiti TC Light" charset="-12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200" b="1" kern="100" dirty="0">
                          <a:solidFill>
                            <a:schemeClr val="tx1"/>
                          </a:solidFill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  <a:cs typeface="Heiti TC Light" charset="-120"/>
                        </a:rPr>
                        <a:t>Phone</a:t>
                      </a:r>
                      <a:endParaRPr lang="zh-TW" altLang="zh-TW" sz="1200" b="1" kern="100" dirty="0">
                        <a:solidFill>
                          <a:schemeClr val="tx1"/>
                        </a:solidFill>
                        <a:effectLst/>
                        <a:latin typeface="Microsoft JhengHei" panose="020B0604030504040204" pitchFamily="34" charset="-120"/>
                        <a:ea typeface="Microsoft JhengHei" panose="020B0604030504040204" pitchFamily="34" charset="-120"/>
                        <a:cs typeface="Heiti TC Light" charset="-120"/>
                      </a:endParaRPr>
                    </a:p>
                  </a:txBody>
                  <a:tcPr marL="68580" marR="68580" marT="5397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000" b="0" i="0" kern="100" dirty="0">
                        <a:solidFill>
                          <a:schemeClr val="tx1"/>
                        </a:solidFill>
                        <a:effectLst/>
                        <a:latin typeface="Microsoft JhengHei" panose="020B0604030504040204" pitchFamily="34" charset="-120"/>
                        <a:ea typeface="Microsoft JhengHei" panose="020B0604030504040204" pitchFamily="34" charset="-120"/>
                        <a:cs typeface="Heiti TC Light" charset="-120"/>
                      </a:endParaRPr>
                    </a:p>
                  </a:txBody>
                  <a:tcPr marL="68580" marR="68580" marT="5397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sz="1400" b="1" i="0" kern="100" dirty="0">
                          <a:solidFill>
                            <a:schemeClr val="tx1"/>
                          </a:solidFill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  <a:cs typeface="Heiti TC Light" charset="-120"/>
                        </a:rPr>
                        <a:t>出生日期</a:t>
                      </a:r>
                      <a:endParaRPr lang="en-US" altLang="zh-TW" sz="1400" b="1" i="0" kern="100" dirty="0">
                        <a:solidFill>
                          <a:schemeClr val="tx1"/>
                        </a:solidFill>
                        <a:effectLst/>
                        <a:latin typeface="Microsoft JhengHei" panose="020B0604030504040204" pitchFamily="34" charset="-120"/>
                        <a:ea typeface="Microsoft JhengHei" panose="020B0604030504040204" pitchFamily="34" charset="-120"/>
                        <a:cs typeface="Heiti TC Light" charset="-12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200" b="1" kern="100" dirty="0">
                          <a:solidFill>
                            <a:schemeClr val="tx1"/>
                          </a:solidFill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  <a:cs typeface="Heiti TC Light" charset="-120"/>
                        </a:rPr>
                        <a:t>Date</a:t>
                      </a:r>
                      <a:r>
                        <a:rPr lang="en-US" altLang="zh-TW" sz="1200" b="1" kern="100" baseline="0" dirty="0">
                          <a:solidFill>
                            <a:schemeClr val="tx1"/>
                          </a:solidFill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  <a:cs typeface="Heiti TC Light" charset="-120"/>
                        </a:rPr>
                        <a:t> of Birth</a:t>
                      </a:r>
                      <a:endParaRPr lang="zh-TW" altLang="zh-TW" sz="1200" b="1" kern="100" dirty="0">
                        <a:solidFill>
                          <a:schemeClr val="tx1"/>
                        </a:solidFill>
                        <a:effectLst/>
                        <a:latin typeface="Microsoft JhengHei" panose="020B0604030504040204" pitchFamily="34" charset="-120"/>
                        <a:ea typeface="Microsoft JhengHei" panose="020B0604030504040204" pitchFamily="34" charset="-120"/>
                        <a:cs typeface="Heiti TC Light" charset="-120"/>
                      </a:endParaRPr>
                    </a:p>
                  </a:txBody>
                  <a:tcPr marL="68580" marR="68580" marT="5397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R="101600" algn="ctr">
                        <a:spcAft>
                          <a:spcPts val="0"/>
                        </a:spcAft>
                      </a:pPr>
                      <a:endParaRPr lang="zh-TW" sz="1200" b="0" i="0" kern="100" dirty="0">
                        <a:solidFill>
                          <a:schemeClr val="tx1"/>
                        </a:solidFill>
                        <a:effectLst/>
                        <a:latin typeface="Microsoft JhengHei" panose="020B0604030504040204" pitchFamily="34" charset="-120"/>
                        <a:ea typeface="Microsoft JhengHei" panose="020B0604030504040204" pitchFamily="34" charset="-120"/>
                        <a:cs typeface="Heiti TC Light" charset="-120"/>
                      </a:endParaRPr>
                    </a:p>
                  </a:txBody>
                  <a:tcPr marL="68580" marR="68580" marT="5397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213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sz="1400" b="1" i="0" kern="100" dirty="0">
                          <a:solidFill>
                            <a:schemeClr val="tx1"/>
                          </a:solidFill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  <a:cs typeface="Heiti TC Light" charset="-120"/>
                        </a:rPr>
                        <a:t>住址</a:t>
                      </a:r>
                      <a:endParaRPr lang="en-US" altLang="zh-TW" sz="1400" b="1" i="0" kern="100" dirty="0">
                        <a:solidFill>
                          <a:schemeClr val="tx1"/>
                        </a:solidFill>
                        <a:effectLst/>
                        <a:latin typeface="Microsoft JhengHei" panose="020B0604030504040204" pitchFamily="34" charset="-120"/>
                        <a:ea typeface="Microsoft JhengHei" panose="020B0604030504040204" pitchFamily="34" charset="-120"/>
                        <a:cs typeface="Heiti TC Light" charset="-12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200" b="1" kern="100" dirty="0">
                          <a:solidFill>
                            <a:schemeClr val="tx1"/>
                          </a:solidFill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  <a:cs typeface="Heiti TC Light" charset="-120"/>
                        </a:rPr>
                        <a:t>Address</a:t>
                      </a:r>
                      <a:endParaRPr lang="zh-TW" altLang="zh-TW" sz="1200" b="1" kern="100" dirty="0">
                        <a:solidFill>
                          <a:schemeClr val="tx1"/>
                        </a:solidFill>
                        <a:effectLst/>
                        <a:latin typeface="Microsoft JhengHei" panose="020B0604030504040204" pitchFamily="34" charset="-120"/>
                        <a:ea typeface="Microsoft JhengHei" panose="020B0604030504040204" pitchFamily="34" charset="-120"/>
                        <a:cs typeface="Heiti TC Light" charset="-120"/>
                      </a:endParaRPr>
                    </a:p>
                  </a:txBody>
                  <a:tcPr marL="68580" marR="68580" marT="5397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1000" b="0" i="0" kern="100" dirty="0">
                        <a:solidFill>
                          <a:schemeClr val="tx1"/>
                        </a:solidFill>
                        <a:effectLst/>
                        <a:latin typeface="Microsoft JhengHei" panose="020B0604030504040204" pitchFamily="34" charset="-120"/>
                        <a:ea typeface="Microsoft JhengHei" panose="020B0604030504040204" pitchFamily="34" charset="-120"/>
                        <a:cs typeface="Heiti TC Light" charset="-120"/>
                      </a:endParaRPr>
                    </a:p>
                  </a:txBody>
                  <a:tcPr marL="68580" marR="68580" marT="5397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10160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200" b="1" i="0" kern="100" dirty="0">
                          <a:solidFill>
                            <a:schemeClr val="tx1"/>
                          </a:solidFill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  <a:cs typeface="Heiti TC Light" charset="-120"/>
                        </a:rPr>
                        <a:t>性別</a:t>
                      </a:r>
                      <a:br>
                        <a:rPr lang="en-US" altLang="zh-TW" sz="1200" b="1" i="0" kern="100" dirty="0">
                          <a:solidFill>
                            <a:schemeClr val="tx1"/>
                          </a:solidFill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  <a:cs typeface="Heiti TC Light" charset="-120"/>
                        </a:rPr>
                      </a:br>
                      <a:r>
                        <a:rPr lang="en-US" altLang="zh-TW" sz="1200" b="1" i="0" kern="100" dirty="0">
                          <a:solidFill>
                            <a:schemeClr val="tx1"/>
                          </a:solidFill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  <a:cs typeface="Heiti TC Light" charset="-120"/>
                        </a:rPr>
                        <a:t>Gender</a:t>
                      </a:r>
                      <a:endParaRPr lang="zh-TW" altLang="zh-TW" sz="1200" b="1" i="0" kern="100" dirty="0">
                        <a:solidFill>
                          <a:schemeClr val="tx1"/>
                        </a:solidFill>
                        <a:effectLst/>
                        <a:latin typeface="Microsoft JhengHei" panose="020B0604030504040204" pitchFamily="34" charset="-120"/>
                        <a:ea typeface="Microsoft JhengHei" panose="020B0604030504040204" pitchFamily="34" charset="-120"/>
                        <a:cs typeface="Heiti TC Light" charset="-120"/>
                      </a:endParaRPr>
                    </a:p>
                  </a:txBody>
                  <a:tcPr marL="68580" marR="68580" marT="5397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1200" b="0" i="0" kern="100" dirty="0">
                        <a:solidFill>
                          <a:schemeClr val="tx1"/>
                        </a:solidFill>
                        <a:effectLst/>
                        <a:latin typeface="Microsoft JhengHei" panose="020B0604030504040204" pitchFamily="34" charset="-120"/>
                        <a:ea typeface="Microsoft JhengHei" panose="020B0604030504040204" pitchFamily="34" charset="-120"/>
                        <a:cs typeface="Heiti TC Light" charset="-120"/>
                      </a:endParaRPr>
                    </a:p>
                  </a:txBody>
                  <a:tcPr marL="68580" marR="68580" marT="5397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0736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TW" sz="1200" b="1" i="0" kern="100" dirty="0">
                          <a:solidFill>
                            <a:schemeClr val="tx1"/>
                          </a:solidFill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  <a:cs typeface="Heiti TC Light" charset="-120"/>
                        </a:rPr>
                        <a:t>E-mail</a:t>
                      </a:r>
                      <a:endParaRPr lang="zh-TW" altLang="zh-TW" sz="1200" b="1" i="0" kern="100" dirty="0">
                        <a:solidFill>
                          <a:schemeClr val="tx1"/>
                        </a:solidFill>
                        <a:effectLst/>
                        <a:latin typeface="Microsoft JhengHei" panose="020B0604030504040204" pitchFamily="34" charset="-120"/>
                        <a:ea typeface="Microsoft JhengHei" panose="020B0604030504040204" pitchFamily="34" charset="-120"/>
                        <a:cs typeface="Heiti TC Light" charset="-12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1200" b="1" kern="100" dirty="0">
                        <a:solidFill>
                          <a:schemeClr val="tx1"/>
                        </a:solidFill>
                        <a:effectLst/>
                        <a:latin typeface="Microsoft JhengHei" panose="020B0604030504040204" pitchFamily="34" charset="-120"/>
                        <a:ea typeface="Microsoft JhengHei" panose="020B0604030504040204" pitchFamily="34" charset="-120"/>
                        <a:cs typeface="Heiti TC Light" charset="-120"/>
                      </a:endParaRPr>
                    </a:p>
                  </a:txBody>
                  <a:tcPr marL="68580" marR="68580" marT="5397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zh-TW" sz="1000" b="0" kern="100" dirty="0">
                        <a:solidFill>
                          <a:schemeClr val="tx1"/>
                        </a:solidFill>
                        <a:effectLst/>
                        <a:latin typeface="Microsoft JhengHei" panose="020B0604030504040204" pitchFamily="34" charset="-120"/>
                        <a:ea typeface="Microsoft JhengHei" panose="020B0604030504040204" pitchFamily="34" charset="-120"/>
                        <a:cs typeface="Heiti TC Light" charset="-120"/>
                      </a:endParaRPr>
                    </a:p>
                  </a:txBody>
                  <a:tcPr marL="68580" marR="68580" marT="5397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altLang="zh-TW" sz="1400" b="1" i="0" kern="100" dirty="0">
                          <a:solidFill>
                            <a:schemeClr val="tx1"/>
                          </a:solidFill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  <a:cs typeface="Heiti TC Light" charset="-120"/>
                        </a:rPr>
                        <a:t>相關連結</a:t>
                      </a:r>
                      <a:endParaRPr lang="en-US" altLang="zh-TW" sz="1400" b="1" i="0" kern="100" dirty="0">
                        <a:solidFill>
                          <a:schemeClr val="tx1"/>
                        </a:solidFill>
                        <a:effectLst/>
                        <a:latin typeface="Microsoft JhengHei" panose="020B0604030504040204" pitchFamily="34" charset="-120"/>
                        <a:ea typeface="Microsoft JhengHei" panose="020B0604030504040204" pitchFamily="34" charset="-120"/>
                        <a:cs typeface="Heiti TC Light" charset="-12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200" b="1" kern="100" dirty="0">
                          <a:solidFill>
                            <a:schemeClr val="tx1"/>
                          </a:solidFill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  <a:cs typeface="Heiti TC Light" charset="-120"/>
                        </a:rPr>
                        <a:t>Related Links</a:t>
                      </a:r>
                      <a:r>
                        <a:rPr lang="en-US" altLang="zh-TW" sz="1200" b="1" i="0" kern="100" dirty="0">
                          <a:solidFill>
                            <a:schemeClr val="tx1"/>
                          </a:solidFill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  <a:cs typeface="Heiti TC Light" charset="-120"/>
                        </a:rPr>
                        <a:t> </a:t>
                      </a:r>
                      <a:r>
                        <a:rPr lang="en-GB" altLang="zh-TW" sz="1200" b="0" i="0" kern="100" dirty="0">
                          <a:solidFill>
                            <a:schemeClr val="tx1"/>
                          </a:solidFill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  <a:cs typeface="Heiti TC Light" charset="-120"/>
                        </a:rPr>
                        <a:t>*</a:t>
                      </a:r>
                      <a:r>
                        <a:rPr lang="zh-TW" altLang="zh-TW" sz="1200" b="0" i="0" kern="100" dirty="0">
                          <a:solidFill>
                            <a:schemeClr val="tx1"/>
                          </a:solidFill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  <a:cs typeface="Heiti TC Light" charset="-120"/>
                        </a:rPr>
                        <a:t>如網站、</a:t>
                      </a:r>
                      <a:r>
                        <a:rPr lang="en-US" altLang="zh-TW" sz="1200" b="0" i="0" kern="100" dirty="0">
                          <a:solidFill>
                            <a:schemeClr val="tx1"/>
                          </a:solidFill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  <a:cs typeface="Heiti TC Light" charset="-120"/>
                        </a:rPr>
                        <a:t>Blog</a:t>
                      </a:r>
                      <a:r>
                        <a:rPr lang="zh-TW" altLang="zh-TW" sz="1200" b="0" i="0" kern="100" dirty="0">
                          <a:solidFill>
                            <a:schemeClr val="tx1"/>
                          </a:solidFill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  <a:cs typeface="Heiti TC Light" charset="-120"/>
                        </a:rPr>
                        <a:t>、相簿等</a:t>
                      </a:r>
                      <a:r>
                        <a:rPr lang="en-US" altLang="zh-TW" sz="1200" b="0" i="0" kern="100" dirty="0">
                          <a:solidFill>
                            <a:schemeClr val="tx1"/>
                          </a:solidFill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  <a:cs typeface="Heiti TC Light" charset="-120"/>
                        </a:rPr>
                        <a:t> </a:t>
                      </a:r>
                      <a:r>
                        <a:rPr lang="en-US" altLang="zh-TW" sz="1200" b="0" kern="100" dirty="0">
                          <a:solidFill>
                            <a:schemeClr val="tx1"/>
                          </a:solidFill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  <a:cs typeface="Heiti TC Light" charset="-120"/>
                        </a:rPr>
                        <a:t>*Website, blog, IG, online photo</a:t>
                      </a:r>
                      <a:r>
                        <a:rPr lang="en-US" altLang="zh-TW" sz="1200" b="0" kern="100" baseline="0" dirty="0">
                          <a:solidFill>
                            <a:schemeClr val="tx1"/>
                          </a:solidFill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  <a:cs typeface="Heiti TC Light" charset="-120"/>
                        </a:rPr>
                        <a:t> album, etc.</a:t>
                      </a:r>
                      <a:endParaRPr lang="zh-TW" altLang="zh-TW" sz="1200" b="0" i="0" kern="100" dirty="0">
                        <a:solidFill>
                          <a:schemeClr val="tx1"/>
                        </a:solidFill>
                        <a:effectLst/>
                        <a:latin typeface="Microsoft JhengHei" panose="020B0604030504040204" pitchFamily="34" charset="-120"/>
                        <a:ea typeface="Microsoft JhengHei" panose="020B0604030504040204" pitchFamily="34" charset="-120"/>
                        <a:cs typeface="Heiti TC Light" charset="-120"/>
                      </a:endParaRPr>
                    </a:p>
                  </a:txBody>
                  <a:tcPr marL="68580" marR="68580" marT="5397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1200" b="0" i="0" kern="100" dirty="0">
                        <a:solidFill>
                          <a:schemeClr val="tx1"/>
                        </a:solidFill>
                        <a:effectLst/>
                        <a:latin typeface="Microsoft JhengHei" panose="020B0604030504040204" pitchFamily="34" charset="-120"/>
                        <a:ea typeface="Microsoft JhengHei" panose="020B0604030504040204" pitchFamily="34" charset="-120"/>
                        <a:cs typeface="Heiti TC Light" charset="-120"/>
                      </a:endParaRPr>
                    </a:p>
                  </a:txBody>
                  <a:tcPr marL="68580" marR="68580" marT="5397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3854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altLang="en-US" sz="1400" b="1" i="0" kern="100" dirty="0">
                          <a:solidFill>
                            <a:schemeClr val="tx1"/>
                          </a:solidFill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  <a:cs typeface="Heiti TC Light" charset="-120"/>
                        </a:rPr>
                        <a:t>個人簡歷及介紹</a:t>
                      </a:r>
                      <a:endParaRPr lang="en-US" altLang="zh-TW" sz="1400" b="1" i="0" kern="100" dirty="0">
                        <a:solidFill>
                          <a:schemeClr val="tx1"/>
                        </a:solidFill>
                        <a:effectLst/>
                        <a:latin typeface="Microsoft JhengHei" panose="020B0604030504040204" pitchFamily="34" charset="-120"/>
                        <a:ea typeface="Microsoft JhengHei" panose="020B0604030504040204" pitchFamily="34" charset="-120"/>
                        <a:cs typeface="Heiti TC Light" charset="-12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200" b="1" kern="100" dirty="0">
                          <a:solidFill>
                            <a:schemeClr val="tx1"/>
                          </a:solidFill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  <a:cs typeface="Heiti TC Light" charset="-120"/>
                        </a:rPr>
                        <a:t>Personal CV and Introduction</a:t>
                      </a:r>
                      <a:endParaRPr lang="en-US" altLang="zh-TW" sz="1200" b="1" i="0" kern="100" dirty="0">
                        <a:solidFill>
                          <a:schemeClr val="tx1"/>
                        </a:solidFill>
                        <a:effectLst/>
                        <a:latin typeface="Microsoft JhengHei" panose="020B0604030504040204" pitchFamily="34" charset="-120"/>
                        <a:ea typeface="Microsoft JhengHei" panose="020B0604030504040204" pitchFamily="34" charset="-120"/>
                        <a:cs typeface="Heiti TC Light" charset="-12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altLang="zh-TW" sz="1200" b="0" i="0" kern="100" dirty="0">
                          <a:solidFill>
                            <a:schemeClr val="tx1"/>
                          </a:solidFill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  <a:cs typeface="Heiti TC Light" charset="-120"/>
                        </a:rPr>
                        <a:t>*</a:t>
                      </a:r>
                      <a:r>
                        <a:rPr lang="zh-TW" altLang="en-US" sz="1200" b="0" i="0" kern="100" dirty="0">
                          <a:solidFill>
                            <a:schemeClr val="tx1"/>
                          </a:solidFill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  <a:cs typeface="Heiti TC Light" charset="-120"/>
                        </a:rPr>
                        <a:t>列出畢業校系及近三年重要經歷</a:t>
                      </a:r>
                      <a:endParaRPr lang="en-US" altLang="zh-TW" sz="1200" b="0" i="0" kern="100" dirty="0">
                        <a:solidFill>
                          <a:schemeClr val="tx1"/>
                        </a:solidFill>
                        <a:effectLst/>
                        <a:latin typeface="Microsoft JhengHei" panose="020B0604030504040204" pitchFamily="34" charset="-120"/>
                        <a:ea typeface="Microsoft JhengHei" panose="020B0604030504040204" pitchFamily="34" charset="-120"/>
                        <a:cs typeface="Heiti TC Light" charset="-12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altLang="zh-TW" sz="1200" b="0" kern="100" dirty="0">
                          <a:solidFill>
                            <a:schemeClr val="tx1"/>
                          </a:solidFill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  <a:cs typeface="Heiti TC Light" charset="-120"/>
                        </a:rPr>
                        <a:t>*List School of Graduation and important experiences</a:t>
                      </a:r>
                      <a:r>
                        <a:rPr lang="en-US" altLang="zh-TW" sz="1200" b="0" kern="100" baseline="0" dirty="0">
                          <a:solidFill>
                            <a:schemeClr val="tx1"/>
                          </a:solidFill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  <a:cs typeface="Heiti TC Light" charset="-120"/>
                        </a:rPr>
                        <a:t> and events in the past 3 years</a:t>
                      </a:r>
                      <a:endParaRPr lang="zh-TW" altLang="zh-TW" sz="1200" b="0" kern="100" dirty="0">
                        <a:solidFill>
                          <a:schemeClr val="tx1"/>
                        </a:solidFill>
                        <a:effectLst/>
                        <a:latin typeface="Microsoft JhengHei" panose="020B0604030504040204" pitchFamily="34" charset="-120"/>
                        <a:ea typeface="Microsoft JhengHei" panose="020B0604030504040204" pitchFamily="34" charset="-120"/>
                        <a:cs typeface="Heiti TC Light" charset="-120"/>
                      </a:endParaRPr>
                    </a:p>
                  </a:txBody>
                  <a:tcPr marL="68580" marR="68580" marT="5397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zh-TW" sz="1000" b="0" i="0" kern="100" dirty="0">
                        <a:solidFill>
                          <a:schemeClr val="tx1"/>
                        </a:solidFill>
                        <a:effectLst/>
                        <a:latin typeface="Microsoft JhengHei" panose="020B0604030504040204" pitchFamily="34" charset="-120"/>
                        <a:ea typeface="Microsoft JhengHei" panose="020B0604030504040204" pitchFamily="34" charset="-120"/>
                        <a:cs typeface="Heiti TC Light" charset="-120"/>
                      </a:endParaRPr>
                    </a:p>
                  </a:txBody>
                  <a:tcPr marL="68580" marR="68580" marT="5397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" name="標題 1"/>
          <p:cNvSpPr txBox="1">
            <a:spLocks/>
          </p:cNvSpPr>
          <p:nvPr/>
        </p:nvSpPr>
        <p:spPr>
          <a:xfrm>
            <a:off x="275572" y="6249238"/>
            <a:ext cx="10515600" cy="62829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zh-TW" altLang="en-US" sz="1200" dirty="0"/>
              <a:t>▲</a:t>
            </a:r>
            <a:r>
              <a:rPr lang="en-US" altLang="zh-TW" sz="1200" dirty="0"/>
              <a:t> </a:t>
            </a: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  <a:cs typeface="Heiti TC Light" charset="-120"/>
              </a:rPr>
              <a:t>一旦寄出申請檔案，即代表參展者已詳細閱讀「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  <a:cs typeface="Heiti TC Light" charset="-120"/>
              </a:rPr>
              <a:t>2019</a:t>
            </a: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  <a:cs typeface="Heiti TC Light" charset="-120"/>
              </a:rPr>
              <a:t>台北插畫藝術節活動辦法」並同意相關約定條款。</a:t>
            </a:r>
            <a:b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  <a:cs typeface="Heiti TC Light" charset="-120"/>
              </a:rPr>
            </a:br>
            <a:r>
              <a:rPr lang="zh-TW" altLang="en-US" sz="1200" dirty="0"/>
              <a:t>▲</a:t>
            </a:r>
            <a:r>
              <a:rPr lang="en-US" altLang="zh-TW" sz="1200" dirty="0"/>
              <a:t> </a:t>
            </a: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  <a:cs typeface="Heiti TC Light" charset="-120"/>
              </a:rPr>
              <a:t>主辦單位保留調整展位之權利，敬請見諒。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  <a:cs typeface="Heiti TC Light" charset="-120"/>
              </a:rPr>
              <a:t> </a:t>
            </a:r>
            <a:r>
              <a:rPr lang="zh-TW" altLang="en-US" sz="1200" dirty="0"/>
              <a:t>▲</a:t>
            </a:r>
            <a:r>
              <a:rPr lang="en-US" altLang="zh-TW" sz="1200" dirty="0"/>
              <a:t> </a:t>
            </a: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  <a:cs typeface="Heiti TC Light" charset="-120"/>
              </a:rPr>
              <a:t>主辦單位保有最終修改本活動辦法之權利，詳細以活動官方網站公布為準。</a:t>
            </a:r>
            <a:endParaRPr kumimoji="1" lang="zh-TW" altLang="en-US" sz="1200" dirty="0">
              <a:latin typeface="微軟正黑體" panose="020B0604030504040204" pitchFamily="34" charset="-120"/>
              <a:ea typeface="微軟正黑體" panose="020B0604030504040204" pitchFamily="34" charset="-120"/>
              <a:cs typeface="Heiti TC Light" charset="-120"/>
            </a:endParaRPr>
          </a:p>
        </p:txBody>
      </p:sp>
      <p:sp>
        <p:nvSpPr>
          <p:cNvPr id="6" name="標題 1"/>
          <p:cNvSpPr txBox="1">
            <a:spLocks/>
          </p:cNvSpPr>
          <p:nvPr/>
        </p:nvSpPr>
        <p:spPr>
          <a:xfrm>
            <a:off x="9503118" y="253709"/>
            <a:ext cx="2333978" cy="28963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kumimoji="1" lang="en-US" altLang="zh-TW" sz="1200" dirty="0">
                <a:solidFill>
                  <a:schemeClr val="bg2">
                    <a:lumMod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Heiti TC Light" charset="-120"/>
              </a:rPr>
              <a:t>www.</a:t>
            </a:r>
            <a:r>
              <a:rPr kumimoji="1" lang="en-US" altLang="zh-TW" sz="1400" dirty="0">
                <a:solidFill>
                  <a:schemeClr val="bg2">
                    <a:lumMod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Heiti TC Light" charset="-120"/>
              </a:rPr>
              <a:t>2018tif</a:t>
            </a:r>
            <a:r>
              <a:rPr kumimoji="1" lang="en-US" altLang="zh-TW" sz="1200" dirty="0">
                <a:solidFill>
                  <a:schemeClr val="bg2">
                    <a:lumMod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Heiti TC Light" charset="-120"/>
              </a:rPr>
              <a:t>.com</a:t>
            </a:r>
            <a:endParaRPr kumimoji="1" lang="zh-TW" altLang="en-US" sz="1200" dirty="0">
              <a:solidFill>
                <a:schemeClr val="bg2">
                  <a:lumMod val="2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Heiti TC Light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145244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50518" y="377651"/>
            <a:ext cx="10515600" cy="504119"/>
          </a:xfrm>
        </p:spPr>
        <p:txBody>
          <a:bodyPr anchor="ctr">
            <a:noAutofit/>
          </a:bodyPr>
          <a:lstStyle/>
          <a:p>
            <a:r>
              <a:rPr kumimoji="1" lang="zh-TW" altLang="en-US" sz="1800" b="1" dirty="0">
                <a:solidFill>
                  <a:schemeClr val="bg1"/>
                </a:solidFill>
                <a:highlight>
                  <a:srgbClr val="000000"/>
                </a:highlight>
                <a:latin typeface="微軟正黑體" panose="020B0604030504040204" pitchFamily="34" charset="-120"/>
                <a:ea typeface="微軟正黑體" panose="020B0604030504040204" pitchFamily="34" charset="-120"/>
                <a:cs typeface="Heiti TC Light" charset="-120"/>
              </a:rPr>
              <a:t>參考代表作品（</a:t>
            </a:r>
            <a:r>
              <a:rPr kumimoji="1" lang="zh-CN" altLang="en-US" sz="1800" b="1" dirty="0">
                <a:solidFill>
                  <a:schemeClr val="bg1"/>
                </a:solidFill>
                <a:highlight>
                  <a:srgbClr val="000000"/>
                </a:highlight>
                <a:latin typeface="微軟正黑體" panose="020B0604030504040204" pitchFamily="34" charset="-120"/>
                <a:ea typeface="微軟正黑體" panose="020B0604030504040204" pitchFamily="34" charset="-120"/>
                <a:cs typeface="Heiti TC Light" charset="-120"/>
              </a:rPr>
              <a:t>五</a:t>
            </a:r>
            <a:r>
              <a:rPr kumimoji="1" lang="zh-TW" altLang="en-US" sz="1800" b="1" dirty="0">
                <a:solidFill>
                  <a:schemeClr val="bg1"/>
                </a:solidFill>
                <a:highlight>
                  <a:srgbClr val="000000"/>
                </a:highlight>
                <a:latin typeface="微軟正黑體" panose="020B0604030504040204" pitchFamily="34" charset="-120"/>
                <a:ea typeface="微軟正黑體" panose="020B0604030504040204" pitchFamily="34" charset="-120"/>
                <a:cs typeface="Heiti TC Light" charset="-120"/>
              </a:rPr>
              <a:t>件～</a:t>
            </a:r>
            <a:r>
              <a:rPr kumimoji="1" lang="zh-CN" altLang="en-US" sz="1800" b="1" dirty="0">
                <a:solidFill>
                  <a:schemeClr val="bg1"/>
                </a:solidFill>
                <a:highlight>
                  <a:srgbClr val="000000"/>
                </a:highlight>
                <a:latin typeface="微軟正黑體" panose="020B0604030504040204" pitchFamily="34" charset="-120"/>
                <a:ea typeface="微軟正黑體" panose="020B0604030504040204" pitchFamily="34" charset="-120"/>
                <a:cs typeface="Heiti TC Light" charset="-120"/>
              </a:rPr>
              <a:t>十件</a:t>
            </a:r>
            <a:r>
              <a:rPr kumimoji="1" lang="zh-TW" altLang="en-US" sz="1800" b="1" dirty="0">
                <a:solidFill>
                  <a:schemeClr val="bg1"/>
                </a:solidFill>
                <a:highlight>
                  <a:srgbClr val="000000"/>
                </a:highlight>
                <a:latin typeface="微軟正黑體" panose="020B0604030504040204" pitchFamily="34" charset="-120"/>
                <a:ea typeface="微軟正黑體" panose="020B0604030504040204" pitchFamily="34" charset="-120"/>
                <a:cs typeface="Heiti TC Light" charset="-120"/>
              </a:rPr>
              <a:t>） </a:t>
            </a:r>
            <a:r>
              <a:rPr lang="en-US" altLang="zh-TW" sz="1800" b="1" dirty="0">
                <a:solidFill>
                  <a:schemeClr val="bg1"/>
                </a:solidFill>
                <a:highlight>
                  <a:srgbClr val="000000"/>
                </a:highlight>
                <a:latin typeface="微軟正黑體" panose="020B0604030504040204" pitchFamily="34" charset="-120"/>
                <a:ea typeface="微軟正黑體" panose="020B0604030504040204" pitchFamily="34" charset="-120"/>
                <a:cs typeface="Heiti TC Light" charset="-120"/>
              </a:rPr>
              <a:t>※</a:t>
            </a:r>
            <a:r>
              <a:rPr lang="zh-TW" altLang="en-US" sz="1800" b="1" dirty="0">
                <a:solidFill>
                  <a:schemeClr val="bg1"/>
                </a:solidFill>
                <a:highlight>
                  <a:srgbClr val="000000"/>
                </a:highlight>
                <a:latin typeface="微軟正黑體" panose="020B0604030504040204" pitchFamily="34" charset="-120"/>
                <a:ea typeface="微軟正黑體" panose="020B0604030504040204" pitchFamily="34" charset="-120"/>
              </a:rPr>
              <a:t>需附上相關說明、題目、年代、媒材</a:t>
            </a:r>
            <a:r>
              <a:rPr lang="zh-TW" altLang="en-US" sz="1800" b="1" dirty="0">
                <a:solidFill>
                  <a:schemeClr val="bg1"/>
                </a:solidFill>
                <a:highlight>
                  <a:srgbClr val="000000"/>
                </a:highlight>
                <a:latin typeface="微軟正黑體" panose="020B0604030504040204" pitchFamily="34" charset="-120"/>
                <a:ea typeface="微軟正黑體" panose="020B0604030504040204" pitchFamily="34" charset="-120"/>
                <a:cs typeface="Heiti TC Light" charset="-120"/>
              </a:rPr>
              <a:t>，若本頁不敷使用</a:t>
            </a:r>
            <a:r>
              <a:rPr lang="zh-TW" altLang="zh-TW" sz="1800" b="1" kern="100" dirty="0">
                <a:solidFill>
                  <a:schemeClr val="bg1"/>
                </a:solidFill>
                <a:highlight>
                  <a:srgbClr val="000000"/>
                </a:highlight>
                <a:latin typeface="微軟正黑體" panose="020B0604030504040204" pitchFamily="34" charset="-120"/>
                <a:ea typeface="微軟正黑體" panose="020B0604030504040204" pitchFamily="34" charset="-120"/>
                <a:cs typeface="Heiti TC Light" charset="-120"/>
              </a:rPr>
              <a:t>請自行</a:t>
            </a:r>
            <a:r>
              <a:rPr lang="zh-TW" altLang="en-US" sz="1800" b="1" kern="100" dirty="0">
                <a:solidFill>
                  <a:schemeClr val="bg1"/>
                </a:solidFill>
                <a:highlight>
                  <a:srgbClr val="000000"/>
                </a:highlight>
                <a:latin typeface="微軟正黑體" panose="020B0604030504040204" pitchFamily="34" charset="-120"/>
                <a:ea typeface="微軟正黑體" panose="020B0604030504040204" pitchFamily="34" charset="-120"/>
                <a:cs typeface="Heiti TC Light" charset="-120"/>
              </a:rPr>
              <a:t>增加。</a:t>
            </a:r>
            <a:br>
              <a:rPr lang="en-US" altLang="zh-TW" sz="1800" b="1" kern="100" dirty="0">
                <a:solidFill>
                  <a:schemeClr val="bg1"/>
                </a:solidFill>
                <a:highlight>
                  <a:srgbClr val="000000"/>
                </a:highlight>
                <a:latin typeface="微軟正黑體" panose="020B0604030504040204" pitchFamily="34" charset="-120"/>
                <a:ea typeface="微軟正黑體" panose="020B0604030504040204" pitchFamily="34" charset="-120"/>
                <a:cs typeface="Heiti TC Light" charset="-120"/>
              </a:rPr>
            </a:br>
            <a:r>
              <a:rPr lang="en-US" altLang="zh-TW" sz="1400" b="1" kern="100" dirty="0">
                <a:solidFill>
                  <a:schemeClr val="bg1"/>
                </a:solidFill>
                <a:highlight>
                  <a:srgbClr val="000000"/>
                </a:highlight>
                <a:latin typeface="微軟正黑體" panose="020B0604030504040204" pitchFamily="34" charset="-120"/>
                <a:ea typeface="微軟正黑體" panose="020B0604030504040204" pitchFamily="34" charset="-120"/>
                <a:cs typeface="Heiti TC Light" charset="-120"/>
              </a:rPr>
              <a:t>Representative works (5-10 pieces) *Description required; Year, Material, Text. Please add pages as needed.                        </a:t>
            </a:r>
            <a:endParaRPr kumimoji="1" lang="zh-TW" altLang="en-US" sz="1400" b="1" dirty="0">
              <a:solidFill>
                <a:schemeClr val="bg1"/>
              </a:solidFill>
              <a:highlight>
                <a:srgbClr val="000000"/>
              </a:highlight>
              <a:latin typeface="微軟正黑體" panose="020B0604030504040204" pitchFamily="34" charset="-120"/>
              <a:ea typeface="微軟正黑體" panose="020B0604030504040204" pitchFamily="34" charset="-120"/>
              <a:cs typeface="Heiti TC Light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38200" y="1082186"/>
            <a:ext cx="10515600" cy="5478299"/>
          </a:xfrm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endParaRPr kumimoji="1" lang="zh-TW" altLang="en-US" sz="1400" dirty="0"/>
          </a:p>
        </p:txBody>
      </p:sp>
    </p:spTree>
    <p:extLst>
      <p:ext uri="{BB962C8B-B14F-4D97-AF65-F5344CB8AC3E}">
        <p14:creationId xmlns:p14="http://schemas.microsoft.com/office/powerpoint/2010/main" val="13164919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內容版面配置區 3">
            <a:extLst>
              <a:ext uri="{FF2B5EF4-FFF2-40B4-BE49-F238E27FC236}">
                <a16:creationId xmlns:a16="http://schemas.microsoft.com/office/drawing/2014/main" id="{84C3D4BB-D902-204D-8ABF-6CE19A8AC0D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70564481"/>
              </p:ext>
            </p:extLst>
          </p:nvPr>
        </p:nvGraphicFramePr>
        <p:xfrm>
          <a:off x="332054" y="250953"/>
          <a:ext cx="11605249" cy="6012062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509272">
                  <a:extLst>
                    <a:ext uri="{9D8B030D-6E8A-4147-A177-3AD203B41FA5}">
                      <a16:colId xmlns:a16="http://schemas.microsoft.com/office/drawing/2014/main" val="2282840400"/>
                    </a:ext>
                  </a:extLst>
                </a:gridCol>
                <a:gridCol w="2830882">
                  <a:extLst>
                    <a:ext uri="{9D8B030D-6E8A-4147-A177-3AD203B41FA5}">
                      <a16:colId xmlns:a16="http://schemas.microsoft.com/office/drawing/2014/main" val="2847052929"/>
                    </a:ext>
                  </a:extLst>
                </a:gridCol>
                <a:gridCol w="3632548">
                  <a:extLst>
                    <a:ext uri="{9D8B030D-6E8A-4147-A177-3AD203B41FA5}">
                      <a16:colId xmlns:a16="http://schemas.microsoft.com/office/drawing/2014/main" val="2992292100"/>
                    </a:ext>
                  </a:extLst>
                </a:gridCol>
                <a:gridCol w="3632547">
                  <a:extLst>
                    <a:ext uri="{9D8B030D-6E8A-4147-A177-3AD203B41FA5}">
                      <a16:colId xmlns:a16="http://schemas.microsoft.com/office/drawing/2014/main" val="2273412993"/>
                    </a:ext>
                  </a:extLst>
                </a:gridCol>
              </a:tblGrid>
              <a:tr h="59462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600" b="1" i="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分區選擇</a:t>
                      </a:r>
                      <a:r>
                        <a:rPr lang="en" altLang="zh-TW" sz="1600" b="1" i="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subject area</a:t>
                      </a:r>
                      <a:endParaRPr lang="en-US" altLang="zh-CN" sz="1600" b="1" i="0" dirty="0">
                        <a:solidFill>
                          <a:schemeClr val="tx1"/>
                        </a:solidFill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r>
                        <a:rPr lang="zh-TW" altLang="en-US" sz="1600" b="1" i="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◻︎參加</a:t>
                      </a:r>
                      <a:r>
                        <a:rPr lang="en-US" altLang="zh-TW" sz="1600" b="1" i="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2019</a:t>
                      </a:r>
                      <a:r>
                        <a:rPr lang="zh-TW" altLang="en-US" sz="1600" b="1" i="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「</a:t>
                      </a:r>
                      <a:r>
                        <a:rPr lang="zh-CN" altLang="en-US" sz="1600" b="1" i="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壞壞壞</a:t>
                      </a:r>
                      <a:r>
                        <a:rPr lang="zh-TW" altLang="en-US" sz="1600" b="1" i="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」主題展區 </a:t>
                      </a:r>
                      <a:r>
                        <a:rPr lang="en" altLang="zh-TW" sz="1600" b="1" i="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Curatorial subject: ” Why, Why, Why “</a:t>
                      </a:r>
                      <a:endParaRPr lang="en-US" altLang="zh-TW" sz="1600" b="1" i="0" dirty="0">
                        <a:solidFill>
                          <a:schemeClr val="tx1"/>
                        </a:solidFill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  <a:p>
                      <a:r>
                        <a:rPr lang="zh-TW" altLang="en-US" sz="1600" b="1" i="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◻︎不分區 </a:t>
                      </a:r>
                      <a:r>
                        <a:rPr lang="en" altLang="zh-TW" sz="1600" b="1" i="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Do not participate in the Curatorial subject area</a:t>
                      </a:r>
                      <a:endParaRPr lang="zh-TW" altLang="en-US" sz="1600" b="1" i="0" dirty="0">
                        <a:solidFill>
                          <a:schemeClr val="tx1"/>
                        </a:solidFill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0355346"/>
                  </a:ext>
                </a:extLst>
              </a:tr>
              <a:tr h="119125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600" b="1" i="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展位選擇</a:t>
                      </a:r>
                      <a:endParaRPr lang="en-US" altLang="zh-CN" sz="1600" b="1" i="0" dirty="0">
                        <a:solidFill>
                          <a:schemeClr val="tx1"/>
                        </a:solidFill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" altLang="zh-TW" sz="1600" b="1" i="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Booth selection</a:t>
                      </a:r>
                      <a:endParaRPr lang="en-US" altLang="zh-CN" sz="1600" b="1" i="0" dirty="0">
                        <a:solidFill>
                          <a:schemeClr val="tx1"/>
                        </a:solidFill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  <a:p>
                      <a:endParaRPr lang="zh-TW" altLang="en-US" b="0" i="0" dirty="0">
                        <a:solidFill>
                          <a:schemeClr val="tx1"/>
                        </a:solidFill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b="1" i="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◻︎</a:t>
                      </a:r>
                      <a:r>
                        <a:rPr lang="en" altLang="zh-TW" b="1" i="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Type A</a:t>
                      </a:r>
                      <a:r>
                        <a:rPr lang="zh-TW" altLang="en-US" b="1" i="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 </a:t>
                      </a:r>
                      <a:br>
                        <a:rPr lang="en-US" altLang="zh-TW" b="0" i="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</a:br>
                      <a:r>
                        <a:rPr lang="zh-TW" altLang="en-US" sz="1300" b="0" i="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展出場地 </a:t>
                      </a:r>
                      <a:r>
                        <a:rPr lang="en" altLang="zh-TW" sz="1300" b="0" i="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120cm(L) X 120cm(W)</a:t>
                      </a:r>
                      <a:r>
                        <a:rPr lang="zh-TW" altLang="en-US" sz="1300" b="0" i="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 </a:t>
                      </a:r>
                      <a:r>
                        <a:rPr lang="zh-TW" altLang="en" sz="1300" b="0" i="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，</a:t>
                      </a:r>
                      <a:r>
                        <a:rPr lang="zh-TW" altLang="en-US" sz="1300" b="0" i="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含一組</a:t>
                      </a:r>
                      <a:r>
                        <a:rPr lang="en-US" altLang="zh-TW" sz="1300" b="0" i="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110</a:t>
                      </a:r>
                      <a:r>
                        <a:rPr lang="en" altLang="zh-TW" sz="1300" b="0" i="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V</a:t>
                      </a:r>
                      <a:r>
                        <a:rPr lang="zh-TW" altLang="en-US" sz="1300" b="0" i="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電源，四天展出費用 </a:t>
                      </a:r>
                      <a:r>
                        <a:rPr lang="en-US" altLang="zh-TW" sz="1300" b="0" i="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 </a:t>
                      </a:r>
                      <a:r>
                        <a:rPr lang="en" altLang="zh-TW" sz="1300" b="0" i="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NT</a:t>
                      </a:r>
                      <a:r>
                        <a:rPr lang="en" altLang="zh-TW" sz="1300" b="0" i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.7,000</a:t>
                      </a:r>
                      <a:r>
                        <a:rPr lang="zh-TW" altLang="en" sz="1300" b="0" i="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。</a:t>
                      </a:r>
                      <a:r>
                        <a:rPr lang="zh-TW" altLang="en-US" sz="1300" b="0" i="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＿＿</a:t>
                      </a:r>
                      <a:r>
                        <a:rPr lang="zh-CN" altLang="en-US" sz="1300" b="0" i="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數量</a:t>
                      </a:r>
                      <a:r>
                        <a:rPr lang="en" altLang="zh-TW" sz="1300" b="0" i="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Quantity</a:t>
                      </a:r>
                      <a:endParaRPr lang="zh-TW" altLang="en-US" sz="1300" b="0" i="0" dirty="0">
                        <a:solidFill>
                          <a:schemeClr val="tx1"/>
                        </a:solidFill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b="1" i="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◻︎</a:t>
                      </a:r>
                      <a:r>
                        <a:rPr lang="en" altLang="zh-TW" b="1" i="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Type B</a:t>
                      </a:r>
                      <a:r>
                        <a:rPr lang="zh-TW" altLang="en-US" b="1" i="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 </a:t>
                      </a:r>
                      <a:br>
                        <a:rPr lang="en-US" altLang="zh-TW" b="0" i="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</a:br>
                      <a:r>
                        <a:rPr lang="zh-TW" altLang="en-US" sz="1300" b="0" i="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展出場地＋</a:t>
                      </a:r>
                      <a:r>
                        <a:rPr lang="zh-TW" altLang="en" sz="1300" b="0" i="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Ｌ</a:t>
                      </a:r>
                      <a:r>
                        <a:rPr lang="en-US" altLang="zh-TW" sz="1300" b="0" i="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wall</a:t>
                      </a:r>
                      <a:r>
                        <a:rPr lang="zh-TW" altLang="en-US" sz="1300" b="0" i="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展牆 </a:t>
                      </a:r>
                      <a:r>
                        <a:rPr lang="en-US" altLang="zh-TW" sz="1300" b="0" i="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120</a:t>
                      </a:r>
                      <a:r>
                        <a:rPr lang="en" altLang="zh-TW" sz="1300" b="0" i="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cm(L) X 120cm(W) X 220cm(H)</a:t>
                      </a:r>
                      <a:r>
                        <a:rPr lang="zh-TW" altLang="en" sz="1300" b="0" i="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，</a:t>
                      </a:r>
                      <a:r>
                        <a:rPr lang="zh-TW" altLang="en-US" sz="1300" b="0" i="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含一組</a:t>
                      </a:r>
                      <a:r>
                        <a:rPr lang="en-US" altLang="zh-TW" sz="1300" b="0" i="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110</a:t>
                      </a:r>
                      <a:r>
                        <a:rPr lang="en" altLang="zh-TW" sz="1300" b="0" i="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V</a:t>
                      </a:r>
                      <a:r>
                        <a:rPr lang="zh-TW" altLang="en-US" sz="1300" b="0" i="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電源，展燈兩盞，四天展出費用 </a:t>
                      </a:r>
                      <a:r>
                        <a:rPr lang="en" altLang="zh-TW" sz="1300" b="0" i="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NT.14,000</a:t>
                      </a:r>
                      <a:r>
                        <a:rPr lang="zh-TW" altLang="en-US" sz="1300" b="0" i="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。＿＿</a:t>
                      </a:r>
                      <a:r>
                        <a:rPr lang="zh-CN" altLang="en-US" sz="1300" b="0" i="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數量</a:t>
                      </a:r>
                      <a:r>
                        <a:rPr lang="en" altLang="zh-TW" sz="1300" b="0" i="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Quantity</a:t>
                      </a:r>
                      <a:endParaRPr lang="zh-TW" altLang="en-US" sz="1300" b="0" i="0" dirty="0">
                        <a:solidFill>
                          <a:schemeClr val="tx1"/>
                        </a:solidFill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b="1" i="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◻︎</a:t>
                      </a:r>
                      <a:r>
                        <a:rPr lang="en" altLang="zh-TW" b="1" i="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Type C</a:t>
                      </a:r>
                      <a:r>
                        <a:rPr lang="zh-TW" altLang="en-US" b="1" i="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 </a:t>
                      </a:r>
                      <a:br>
                        <a:rPr lang="en-US" altLang="zh-TW" b="0" i="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</a:br>
                      <a:r>
                        <a:rPr lang="zh-TW" altLang="en-US" sz="1300" b="0" i="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展出場地＋</a:t>
                      </a:r>
                      <a:r>
                        <a:rPr lang="zh-CN" altLang="en-US" sz="1300" b="0" i="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ㄇ</a:t>
                      </a:r>
                      <a:r>
                        <a:rPr lang="en-US" altLang="zh-CN" sz="1300" b="0" i="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wall</a:t>
                      </a:r>
                      <a:r>
                        <a:rPr lang="zh-TW" altLang="en-US" sz="1300" b="0" i="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展牆 </a:t>
                      </a:r>
                      <a:r>
                        <a:rPr lang="en-US" altLang="zh-TW" sz="1300" b="0" i="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120</a:t>
                      </a:r>
                      <a:r>
                        <a:rPr lang="en" altLang="zh-TW" sz="1300" b="0" i="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cm(L) X 120cm(W) X 220cm(H)</a:t>
                      </a:r>
                      <a:r>
                        <a:rPr lang="zh-TW" altLang="en" sz="1300" b="0" i="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，</a:t>
                      </a:r>
                      <a:r>
                        <a:rPr lang="zh-TW" altLang="en-US" sz="1300" b="0" i="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含一組</a:t>
                      </a:r>
                      <a:r>
                        <a:rPr lang="en-US" altLang="zh-TW" sz="1300" b="0" i="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110</a:t>
                      </a:r>
                      <a:r>
                        <a:rPr lang="en" altLang="zh-TW" sz="1300" b="0" i="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V</a:t>
                      </a:r>
                      <a:r>
                        <a:rPr lang="zh-TW" altLang="en-US" sz="1300" b="0" i="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電源，展燈兩盞，四天展出費用 </a:t>
                      </a:r>
                      <a:r>
                        <a:rPr lang="en" altLang="zh-TW" sz="1300" b="0" i="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NT.18,000</a:t>
                      </a:r>
                      <a:r>
                        <a:rPr lang="zh-TW" altLang="en" sz="1300" b="0" i="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。</a:t>
                      </a:r>
                      <a:r>
                        <a:rPr lang="zh-TW" altLang="en-US" sz="1300" b="0" i="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＿＿</a:t>
                      </a:r>
                      <a:r>
                        <a:rPr lang="zh-CN" altLang="en-US" sz="1300" b="0" i="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數量</a:t>
                      </a:r>
                      <a:r>
                        <a:rPr lang="en" altLang="zh-TW" sz="1300" b="0" i="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Quantity</a:t>
                      </a:r>
                      <a:endParaRPr lang="zh-TW" altLang="en-US" sz="1300" b="0" i="0" dirty="0">
                        <a:solidFill>
                          <a:schemeClr val="tx1"/>
                        </a:solidFill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6064386"/>
                  </a:ext>
                </a:extLst>
              </a:tr>
              <a:tr h="4226178">
                <a:tc>
                  <a:txBody>
                    <a:bodyPr/>
                    <a:lstStyle/>
                    <a:p>
                      <a:r>
                        <a:rPr lang="zh-CN" altLang="en-US" sz="1600" b="1" i="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展出示意圖，</a:t>
                      </a:r>
                      <a:endParaRPr lang="en-US" altLang="zh-CN" sz="1600" b="1" i="0" dirty="0">
                        <a:solidFill>
                          <a:schemeClr val="tx1"/>
                        </a:solidFill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  <a:p>
                      <a:r>
                        <a:rPr lang="zh-CN" altLang="en-US" sz="1600" b="1" i="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簡易展出說明</a:t>
                      </a:r>
                      <a:endParaRPr lang="en-US" altLang="zh-CN" sz="1600" b="1" i="0" dirty="0">
                        <a:solidFill>
                          <a:schemeClr val="tx1"/>
                        </a:solidFill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  <a:p>
                      <a:r>
                        <a:rPr lang="en" altLang="zh-TW" sz="1600" b="1" i="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Schematic display, exhibit description.</a:t>
                      </a:r>
                    </a:p>
                    <a:p>
                      <a:endParaRPr lang="en" altLang="zh-TW" sz="1600" b="0" i="0" dirty="0">
                        <a:solidFill>
                          <a:schemeClr val="tx1"/>
                        </a:solidFill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  <a:p>
                      <a:endParaRPr lang="en" altLang="zh-TW" sz="1600" b="0" i="0" dirty="0">
                        <a:solidFill>
                          <a:schemeClr val="tx1"/>
                        </a:solidFill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  <a:p>
                      <a:endParaRPr lang="en" altLang="zh-TW" sz="1600" b="0" i="0" dirty="0">
                        <a:solidFill>
                          <a:schemeClr val="tx1"/>
                        </a:solidFill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  <a:p>
                      <a:endParaRPr lang="en" altLang="zh-TW" sz="1600" b="0" i="0" dirty="0">
                        <a:solidFill>
                          <a:schemeClr val="tx1"/>
                        </a:solidFill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  <a:p>
                      <a:endParaRPr lang="zh-TW" altLang="en-US" sz="1600" b="0" i="0" dirty="0">
                        <a:solidFill>
                          <a:schemeClr val="tx1"/>
                        </a:solidFill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400" b="0" i="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參考範例</a:t>
                      </a:r>
                      <a:r>
                        <a:rPr lang="en" altLang="zh-TW" sz="1400" b="0" i="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EX:</a:t>
                      </a:r>
                    </a:p>
                    <a:p>
                      <a:endParaRPr lang="zh-TW" altLang="en-US" b="0" i="0" dirty="0">
                        <a:solidFill>
                          <a:schemeClr val="tx1"/>
                        </a:solidFill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9685681"/>
                  </a:ext>
                </a:extLst>
              </a:tr>
            </a:tbl>
          </a:graphicData>
        </a:graphic>
      </p:graphicFrame>
      <p:sp>
        <p:nvSpPr>
          <p:cNvPr id="14" name="矩形 13">
            <a:extLst>
              <a:ext uri="{FF2B5EF4-FFF2-40B4-BE49-F238E27FC236}">
                <a16:creationId xmlns:a16="http://schemas.microsoft.com/office/drawing/2014/main" id="{9515CA3A-5461-D546-A9A1-E90BF19E9FD1}"/>
              </a:ext>
            </a:extLst>
          </p:cNvPr>
          <p:cNvSpPr/>
          <p:nvPr/>
        </p:nvSpPr>
        <p:spPr>
          <a:xfrm>
            <a:off x="244372" y="6387382"/>
            <a:ext cx="821997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b="1" dirty="0">
                <a:solidFill>
                  <a:schemeClr val="bg1"/>
                </a:solidFill>
                <a:highlight>
                  <a:srgbClr val="000000"/>
                </a:highlight>
                <a:latin typeface="微軟正黑體" panose="020B0604030504040204" pitchFamily="34" charset="-120"/>
                <a:ea typeface="微軟正黑體" panose="020B0604030504040204" pitchFamily="34" charset="-120"/>
                <a:cs typeface="Heiti TC Light" charset="-120"/>
              </a:rPr>
              <a:t>若本頁不敷使用</a:t>
            </a:r>
            <a:r>
              <a:rPr lang="zh-TW" altLang="zh-TW" b="1" kern="100" dirty="0">
                <a:solidFill>
                  <a:schemeClr val="bg1"/>
                </a:solidFill>
                <a:highlight>
                  <a:srgbClr val="000000"/>
                </a:highlight>
                <a:latin typeface="微軟正黑體" panose="020B0604030504040204" pitchFamily="34" charset="-120"/>
                <a:ea typeface="微軟正黑體" panose="020B0604030504040204" pitchFamily="34" charset="-120"/>
                <a:cs typeface="Heiti TC Light" charset="-120"/>
              </a:rPr>
              <a:t>請自行</a:t>
            </a:r>
            <a:r>
              <a:rPr lang="zh-TW" altLang="en-US" b="1" kern="100" dirty="0">
                <a:solidFill>
                  <a:schemeClr val="bg1"/>
                </a:solidFill>
                <a:highlight>
                  <a:srgbClr val="000000"/>
                </a:highlight>
                <a:latin typeface="微軟正黑體" panose="020B0604030504040204" pitchFamily="34" charset="-120"/>
                <a:ea typeface="微軟正黑體" panose="020B0604030504040204" pitchFamily="34" charset="-120"/>
                <a:cs typeface="Heiti TC Light" charset="-120"/>
              </a:rPr>
              <a:t>增加。</a:t>
            </a:r>
            <a:r>
              <a:rPr lang="en-US" altLang="zh-TW" b="1" kern="100" dirty="0">
                <a:solidFill>
                  <a:schemeClr val="bg1"/>
                </a:solidFill>
                <a:highlight>
                  <a:srgbClr val="000000"/>
                </a:highlight>
                <a:latin typeface="微軟正黑體" panose="020B0604030504040204" pitchFamily="34" charset="-120"/>
                <a:ea typeface="微軟正黑體" panose="020B0604030504040204" pitchFamily="34" charset="-120"/>
                <a:cs typeface="Heiti TC Light" charset="-120"/>
              </a:rPr>
              <a:t> Please add pages as needed. </a:t>
            </a:r>
            <a:br>
              <a:rPr lang="en-US" altLang="zh-TW" b="1" kern="100" dirty="0">
                <a:solidFill>
                  <a:schemeClr val="bg1"/>
                </a:solidFill>
                <a:highlight>
                  <a:srgbClr val="000000"/>
                </a:highlight>
                <a:latin typeface="微軟正黑體" panose="020B0604030504040204" pitchFamily="34" charset="-120"/>
                <a:ea typeface="微軟正黑體" panose="020B0604030504040204" pitchFamily="34" charset="-120"/>
                <a:cs typeface="Heiti TC Light" charset="-120"/>
              </a:rPr>
            </a:b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2220301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2107</TotalTime>
  <Words>287</Words>
  <Application>Microsoft Macintosh PowerPoint</Application>
  <PresentationFormat>寬螢幕</PresentationFormat>
  <Paragraphs>47</Paragraphs>
  <Slides>3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3</vt:i4>
      </vt:variant>
    </vt:vector>
  </HeadingPairs>
  <TitlesOfParts>
    <vt:vector size="9" baseType="lpstr">
      <vt:lpstr>Microsoft JhengHei</vt:lpstr>
      <vt:lpstr>Microsoft JhengHei</vt:lpstr>
      <vt:lpstr>Arial</vt:lpstr>
      <vt:lpstr>Calibri</vt:lpstr>
      <vt:lpstr>Calibri Light</vt:lpstr>
      <vt:lpstr>Office 佈景主題</vt:lpstr>
      <vt:lpstr>2019 台北插畫藝術節 Taipei Illustration Fair Application Form</vt:lpstr>
      <vt:lpstr>參考代表作品（五件～十件） ※需附上相關說明、題目、年代、媒材，若本頁不敷使用請自行增加。 Representative works (5-10 pieces) *Description required; Year, Material, Text. Please add pages as needed.                        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2016 台北藝術自由日</dc:title>
  <dc:creator>伊日藝術台中空間</dc:creator>
  <cp:lastModifiedBy>w1062</cp:lastModifiedBy>
  <cp:revision>40</cp:revision>
  <cp:lastPrinted>2019-09-22T08:47:13Z</cp:lastPrinted>
  <dcterms:created xsi:type="dcterms:W3CDTF">2016-06-29T06:27:10Z</dcterms:created>
  <dcterms:modified xsi:type="dcterms:W3CDTF">2019-09-22T08:51:34Z</dcterms:modified>
</cp:coreProperties>
</file>